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1" r:id="rId3"/>
    <p:sldId id="257" r:id="rId4"/>
    <p:sldId id="260" r:id="rId5"/>
    <p:sldId id="272" r:id="rId6"/>
    <p:sldId id="267" r:id="rId7"/>
    <p:sldId id="283" r:id="rId8"/>
    <p:sldId id="269" r:id="rId9"/>
    <p:sldId id="277" r:id="rId10"/>
    <p:sldId id="278" r:id="rId11"/>
    <p:sldId id="265" r:id="rId12"/>
    <p:sldId id="273" r:id="rId13"/>
    <p:sldId id="274" r:id="rId14"/>
    <p:sldId id="275" r:id="rId15"/>
    <p:sldId id="280" r:id="rId16"/>
    <p:sldId id="264" r:id="rId17"/>
    <p:sldId id="281" r:id="rId18"/>
    <p:sldId id="282" r:id="rId19"/>
    <p:sldId id="284" r:id="rId20"/>
    <p:sldId id="262" r:id="rId21"/>
    <p:sldId id="261" r:id="rId22"/>
  </p:sldIdLst>
  <p:sldSz cx="12192000" cy="6858000"/>
  <p:notesSz cx="6858000" cy="13525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E8FF5-CACF-46C5-A7ED-A1D087E20C4E}" v="629" dt="2020-01-14T19:36:57.178"/>
    <p1510:client id="{23F1F138-73D2-4BE6-BD02-C7ECA3E1C9DB}" v="968" dt="2020-01-14T20:07:44.469"/>
    <p1510:client id="{41D5DD1C-032E-4C1A-BE79-2F04EAE0D149}" v="421" dt="2020-01-14T20:20:50.765"/>
    <p1510:client id="{5EF94047-CEBF-4865-8240-9C5A2313BB87}" v="155" dt="2020-01-17T18:53:25.569"/>
    <p1510:client id="{6FD52A52-18A2-4F2F-B8E6-89531EA3AC10}" v="38" dt="2020-01-15T10:20:27.885"/>
    <p1510:client id="{8EF9C2EB-34EC-4F22-9B7E-A7481D46BBC4}" v="4" dt="2020-01-15T10:02:27.276"/>
    <p1510:client id="{9FA0C3D2-CDB7-46D9-BC0C-3F8BD8676585}" v="1342" dt="2020-01-17T20:59:22.192"/>
    <p1510:client id="{B808570D-618B-41BF-8703-B11DEDD6DA9E}" v="529" dt="2020-01-19T20:39:16.195"/>
    <p1510:client id="{D18B4BA5-0BA0-4764-9605-385DC78F3D60}" v="49" dt="2020-01-20T07:27:04.904"/>
    <p1510:client id="{D672A775-A16F-4ADB-9B6A-5083452727BD}" v="8" dt="2020-01-18T15:50:53.047"/>
    <p1510:client id="{EA809117-C7F9-4EA7-893B-7A91358166B3}" v="458" dt="2020-01-19T22:47:20.878"/>
    <p1510:client id="{F2FE754F-0B18-4554-B2F1-78B8D80D9A3C}" v="852" dt="2020-01-17T21:52:51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353EF-A589-427B-A0F2-45320B0530A5}" type="datetimeFigureOut">
              <a:rPr lang="pl-PL"/>
              <a:t>15.06.2020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902D5-63E9-4D90-A7AD-6319B862F133}" type="slidenum">
              <a:rPr lang="pl-PL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383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Oskar</a:t>
            </a:r>
          </a:p>
          <a:p>
            <a:r>
              <a:rPr lang="en-US" err="1">
                <a:cs typeface="Calibri"/>
              </a:rPr>
              <a:t>Witam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wszystkich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zebranych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Chcieliśmy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państwu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przedstawić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stworzony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przez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nasz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młody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dynamiczny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zespół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przyszłych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inżynierów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jakim</a:t>
            </a:r>
            <a:r>
              <a:rPr lang="en-US">
                <a:cs typeface="Calibri"/>
              </a:rPr>
              <a:t> jest </a:t>
            </a:r>
            <a:r>
              <a:rPr lang="en-US" err="1">
                <a:cs typeface="Calibri"/>
              </a:rPr>
              <a:t>PlantieTM</a:t>
            </a:r>
            <a:r>
              <a:rPr lang="en-US">
                <a:cs typeface="Calibri"/>
              </a:rPr>
              <a:t> aka </a:t>
            </a:r>
            <a:r>
              <a:rPr lang="en-US" err="1">
                <a:cs typeface="Calibri"/>
              </a:rPr>
              <a:t>martwa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roslinka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0044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Tutaj </a:t>
            </a:r>
            <a:r>
              <a:rPr lang="en-US" err="1">
                <a:cs typeface="Calibri"/>
              </a:rPr>
              <a:t>widzimy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jak</a:t>
            </a:r>
            <a:r>
              <a:rPr lang="en-US">
                <a:cs typeface="Calibri"/>
              </a:rPr>
              <a:t> to </a:t>
            </a:r>
            <a:r>
              <a:rPr lang="en-US" err="1">
                <a:cs typeface="Calibri"/>
              </a:rPr>
              <a:t>było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składane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Pierwszy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tego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typu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zamknięty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obudowie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Dużo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ciepłego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kleju</a:t>
            </a:r>
            <a:r>
              <a:rPr lang="en-US">
                <a:cs typeface="Calibri"/>
              </a:rPr>
              <a:t> I </a:t>
            </a:r>
            <a:r>
              <a:rPr lang="en-US" err="1">
                <a:cs typeface="Calibri"/>
              </a:rPr>
              <a:t>kabelków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zostało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użyte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/>
              <a:t>Zasilanie</a:t>
            </a:r>
            <a:r>
              <a:rPr lang="en-US"/>
              <a:t>: </a:t>
            </a:r>
            <a:r>
              <a:rPr lang="en-US" err="1"/>
              <a:t>uno</a:t>
            </a:r>
            <a:r>
              <a:rPr lang="en-US"/>
              <a:t>, </a:t>
            </a:r>
            <a:r>
              <a:rPr lang="en-US" err="1"/>
              <a:t>esp</a:t>
            </a:r>
            <a:r>
              <a:rPr lang="en-US"/>
              <a:t>, </a:t>
            </a:r>
            <a:r>
              <a:rPr lang="en-US" err="1"/>
              <a:t>pompka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864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120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>
                <a:cs typeface="Calibri"/>
              </a:rPr>
              <a:t>W projekcie wykorzystaliśmy popularne technologie jakimi sa </a:t>
            </a:r>
            <a:r>
              <a:rPr lang="en-US" noProof="1">
                <a:cs typeface="+mn-lt"/>
              </a:rPr>
              <a:t/>
            </a:r>
            <a:br>
              <a:rPr lang="en-US" noProof="1">
                <a:cs typeface="+mn-lt"/>
              </a:rPr>
            </a:br>
            <a:r>
              <a:rPr lang="en-US" noProof="1">
                <a:cs typeface="Calibri"/>
              </a:rPr>
              <a:t>HTML, I CSS, ktory posluzyl do stworzenia frontu</a:t>
            </a:r>
          </a:p>
          <a:p>
            <a:r>
              <a:rPr lang="en-US" noProof="1">
                <a:cs typeface="Calibri"/>
              </a:rPr>
              <a:t>Javascript do zapytań I obslugi funckji, node - serwer, sqlite baza danych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0139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Postawiony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dzieki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srodowisku</a:t>
            </a:r>
            <a:r>
              <a:rPr lang="en-US">
                <a:cs typeface="Calibri"/>
              </a:rPr>
              <a:t> node.js</a:t>
            </a:r>
          </a:p>
          <a:p>
            <a:r>
              <a:rPr lang="en-US" err="1">
                <a:cs typeface="Calibri"/>
              </a:rPr>
              <a:t>Obsluguje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zapytania</a:t>
            </a:r>
            <a:r>
              <a:rPr lang="en-US">
                <a:cs typeface="Calibri"/>
              </a:rPr>
              <a:t> ze </a:t>
            </a:r>
            <a:r>
              <a:rPr lang="en-US" err="1">
                <a:cs typeface="Calibri"/>
              </a:rPr>
              <a:t>strony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Baza </a:t>
            </a:r>
            <a:r>
              <a:rPr lang="en-US" err="1">
                <a:cs typeface="Calibri"/>
              </a:rPr>
              <a:t>danych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zarzadzana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obiektowo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Node.js </a:t>
            </a:r>
            <a:r>
              <a:rPr lang="en-US" err="1">
                <a:cs typeface="Calibri"/>
              </a:rPr>
              <a:t>umozliwia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rowniez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postawienie</a:t>
            </a:r>
            <a:r>
              <a:rPr lang="en-US">
                <a:cs typeface="Calibri"/>
              </a:rPr>
              <a:t> socket </a:t>
            </a:r>
            <a:r>
              <a:rPr lang="en-US" err="1">
                <a:cs typeface="Calibri"/>
              </a:rPr>
              <a:t>serwera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ktory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zapewnia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komunikacje</a:t>
            </a:r>
            <a:r>
              <a:rPr lang="en-US">
                <a:cs typeface="Calibri"/>
              </a:rPr>
              <a:t> z </a:t>
            </a:r>
            <a:r>
              <a:rPr lang="en-US" err="1">
                <a:cs typeface="Calibri"/>
              </a:rPr>
              <a:t>hardwarem</a:t>
            </a:r>
            <a:r>
              <a:rPr lang="en-US">
                <a:cs typeface="+mn-lt"/>
              </a:rPr>
              <a:t/>
            </a:r>
            <a:br>
              <a:rPr lang="en-US">
                <a:cs typeface="+mn-lt"/>
              </a:rPr>
            </a:br>
            <a:r>
              <a:rPr lang="en-US" err="1">
                <a:cs typeface="Calibri"/>
              </a:rPr>
              <a:t>Wystarczy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polaczenie</a:t>
            </a:r>
            <a:r>
              <a:rPr lang="en-US">
                <a:cs typeface="Calibri"/>
              </a:rPr>
              <a:t> z </a:t>
            </a:r>
            <a:r>
              <a:rPr lang="en-US" err="1">
                <a:cs typeface="Calibri"/>
              </a:rPr>
              <a:t>internetem</a:t>
            </a:r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1517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Gwarancja</a:t>
            </a:r>
            <a:r>
              <a:rPr lang="en-US">
                <a:cs typeface="Calibri"/>
              </a:rPr>
              <a:t>– </a:t>
            </a:r>
            <a:r>
              <a:rPr lang="en-US" err="1">
                <a:cs typeface="Calibri"/>
              </a:rPr>
              <a:t>powiedziec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nawiasach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jak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arduino</a:t>
            </a:r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144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cs typeface="Calibri"/>
              </a:rPr>
              <a:t>Panel prosty, </a:t>
            </a:r>
            <a:r>
              <a:rPr lang="pl-PL"/>
              <a:t>Wszystko w jednym miejscu</a:t>
            </a:r>
            <a:endParaRPr lang="pl-PL">
              <a:cs typeface="Calibri"/>
            </a:endParaRPr>
          </a:p>
          <a:p>
            <a:r>
              <a:rPr lang="pl-PL" err="1">
                <a:cs typeface="Calibri"/>
              </a:rPr>
              <a:t>Staly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podglad</a:t>
            </a:r>
            <a:endParaRPr lang="pl-PL">
              <a:cs typeface="Calibri"/>
            </a:endParaRPr>
          </a:p>
          <a:p>
            <a:r>
              <a:rPr lang="pl-PL" err="1">
                <a:cs typeface="Calibri"/>
              </a:rPr>
              <a:t>Czesta</a:t>
            </a:r>
            <a:r>
              <a:rPr lang="pl-PL">
                <a:cs typeface="Calibri"/>
              </a:rPr>
              <a:t> aktualizacja</a:t>
            </a:r>
          </a:p>
          <a:p>
            <a:r>
              <a:rPr lang="pl-PL" err="1">
                <a:cs typeface="Calibri"/>
              </a:rPr>
              <a:t>Mozliwosc</a:t>
            </a:r>
            <a:r>
              <a:rPr lang="pl-PL">
                <a:cs typeface="Calibri"/>
              </a:rPr>
              <a:t> rozbudowy, dodanie listy wyboru</a:t>
            </a:r>
          </a:p>
          <a:p>
            <a:r>
              <a:rPr lang="pl-PL" err="1">
                <a:cs typeface="Calibri"/>
              </a:rPr>
              <a:t>Mozliwosc</a:t>
            </a:r>
            <a:r>
              <a:rPr lang="pl-PL">
                <a:cs typeface="Calibri"/>
              </a:rPr>
              <a:t> korzystania z telefonu (strona jest responsywna)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1214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Wybrane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mozemy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wizualizowac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wykresie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zaleznosci</a:t>
            </a:r>
            <a:r>
              <a:rPr lang="en-US">
                <a:cs typeface="Calibri"/>
              </a:rPr>
              <a:t> od </a:t>
            </a:r>
            <a:r>
              <a:rPr lang="en-US" err="1">
                <a:cs typeface="Calibri"/>
              </a:rPr>
              <a:t>czasu</a:t>
            </a:r>
            <a:r>
              <a:rPr lang="en-US">
                <a:cs typeface="+mn-lt"/>
              </a:rPr>
              <a:t/>
            </a:r>
            <a:br>
              <a:rPr lang="en-US">
                <a:cs typeface="+mn-lt"/>
              </a:rPr>
            </a:br>
            <a:r>
              <a:rPr lang="en-US" err="1">
                <a:cs typeface="Calibri"/>
              </a:rPr>
              <a:t>Wykorzystany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podzial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dni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wykres</a:t>
            </a:r>
            <a:r>
              <a:rPr lang="en-US">
                <a:cs typeface="Calibri"/>
              </a:rPr>
              <a:t> jest w </a:t>
            </a:r>
            <a:r>
              <a:rPr lang="en-US" err="1">
                <a:cs typeface="Calibri"/>
              </a:rPr>
              <a:t>seriach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przez</a:t>
            </a:r>
            <a:r>
              <a:rPr lang="en-US">
                <a:cs typeface="Calibri"/>
              </a:rPr>
              <a:t> co </a:t>
            </a:r>
            <a:r>
              <a:rPr lang="en-US" err="1">
                <a:cs typeface="Calibri"/>
              </a:rPr>
              <a:t>lepiej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obrazuje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przypadku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braku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jakichs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dni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bazie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1130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??????????????????????????????????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6482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Działa za 5 razem</a:t>
            </a:r>
          </a:p>
          <a:p>
            <a:r>
              <a:rPr lang="en-US"/>
              <a:t>nieudane druki</a:t>
            </a:r>
          </a:p>
          <a:p>
            <a:r>
              <a:rPr lang="en-US"/>
              <a:t>Zasilanie: 2x5V + 9V</a:t>
            </a:r>
          </a:p>
          <a:p>
            <a:r>
              <a:rPr lang="en-US"/>
              <a:t>testowanie - włączanie serwera I łączenie się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4020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Oferowany system Bezprzewodowego zarządzania</a:t>
            </a:r>
          </a:p>
          <a:p>
            <a:r>
              <a:rPr lang="en-US">
                <a:cs typeface="Calibri"/>
              </a:rPr>
              <a:t>Pojedyńcze roślinki jak I całe farmy</a:t>
            </a:r>
          </a:p>
          <a:p>
            <a:r>
              <a:rPr lang="en-US">
                <a:cs typeface="Calibri"/>
              </a:rPr>
              <a:t>Tanie materiały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7475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Oskar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2372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Oskar</a:t>
            </a:r>
          </a:p>
          <a:p>
            <a:r>
              <a:rPr lang="en-US" err="1">
                <a:cs typeface="Calibri"/>
              </a:rPr>
              <a:t>Fajne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fajne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bierzcie</a:t>
            </a:r>
            <a:r>
              <a:rPr lang="en-US">
                <a:cs typeface="Calibri"/>
              </a:rPr>
              <a:t> bez </a:t>
            </a:r>
            <a:r>
              <a:rPr lang="en-US" err="1">
                <a:cs typeface="Calibri"/>
              </a:rPr>
              <a:t>gadania</a:t>
            </a:r>
          </a:p>
          <a:p>
            <a:r>
              <a:rPr lang="en-US" err="1">
                <a:cs typeface="Calibri"/>
              </a:rPr>
              <a:t>Ludzie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robią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dużo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rzeczy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Wszystko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tanie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wgl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766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Kamil</a:t>
            </a:r>
          </a:p>
          <a:p>
            <a:r>
              <a:rPr lang="en-US" err="1">
                <a:cs typeface="Calibri"/>
              </a:rPr>
              <a:t>Posiadamy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ofercie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Czujniki</a:t>
            </a:r>
            <a:endParaRPr lang="en-US" err="1"/>
          </a:p>
          <a:p>
            <a:r>
              <a:rPr lang="en-US" err="1">
                <a:cs typeface="Calibri"/>
              </a:rPr>
              <a:t>Możemy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się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bezprzewodowo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łączyc</a:t>
            </a:r>
            <a:r>
              <a:rPr lang="en-US">
                <a:cs typeface="Calibri"/>
              </a:rPr>
              <a:t> z </a:t>
            </a:r>
            <a:r>
              <a:rPr lang="en-US" err="1">
                <a:cs typeface="Calibri"/>
              </a:rPr>
              <a:t>urządzeniem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monitorować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pomiary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kontrolować</a:t>
            </a:r>
            <a:r>
              <a:rPr lang="en-US">
                <a:cs typeface="Calibri"/>
              </a:rPr>
              <a:t> </a:t>
            </a:r>
          </a:p>
          <a:p>
            <a:r>
              <a:rPr lang="en-US" err="1">
                <a:cs typeface="Calibri"/>
              </a:rPr>
              <a:t>Wszstkie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pomiary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są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zapisywane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tworzonej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dla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każdego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kliena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osobno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bazy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danych</a:t>
            </a:r>
            <a:r>
              <a:rPr lang="en-US">
                <a:cs typeface="Calibri"/>
              </a:rPr>
              <a:t> (</a:t>
            </a:r>
            <a:r>
              <a:rPr lang="en-US" err="1">
                <a:cs typeface="Calibri"/>
              </a:rPr>
              <a:t>różne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czujniki</a:t>
            </a:r>
            <a:r>
              <a:rPr lang="en-US">
                <a:cs typeface="Calibri"/>
              </a:rPr>
              <a:t>)</a:t>
            </a:r>
          </a:p>
          <a:p>
            <a:r>
              <a:rPr lang="en-US" err="1">
                <a:cs typeface="Calibri"/>
              </a:rPr>
              <a:t>Graficzne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przedstawienie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8844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Draw.io</a:t>
            </a:r>
          </a:p>
          <a:p>
            <a:r>
              <a:rPr lang="en-US" err="1">
                <a:cs typeface="Calibri"/>
              </a:rPr>
              <a:t>Różni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się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początkowego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rodzajem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zasilania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pompki</a:t>
            </a:r>
            <a:r>
              <a:rPr lang="en-US">
                <a:cs typeface="Calibri"/>
              </a:rPr>
              <a:t> I </a:t>
            </a:r>
          </a:p>
          <a:p>
            <a:r>
              <a:rPr lang="en-US" err="1">
                <a:cs typeface="Calibri"/>
              </a:rPr>
              <a:t>użyciem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przekaźnika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gdyż</a:t>
            </a:r>
            <a:r>
              <a:rPr lang="en-US">
                <a:cs typeface="Calibri"/>
              </a:rPr>
              <a:t> 5v </a:t>
            </a:r>
            <a:r>
              <a:rPr lang="en-US" err="1">
                <a:cs typeface="Calibri"/>
              </a:rPr>
              <a:t>arduino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wystarczało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jej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zasilania</a:t>
            </a:r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654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Schemat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został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stworzony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programie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EasyEDA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0270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Trello - </a:t>
            </a:r>
            <a:r>
              <a:rPr lang="en-US" err="1"/>
              <a:t>tabel</a:t>
            </a:r>
            <a:r>
              <a:rPr lang="en-US"/>
              <a:t>, </a:t>
            </a:r>
            <a:r>
              <a:rPr lang="en-US" err="1"/>
              <a:t>lepsze</a:t>
            </a:r>
            <a:r>
              <a:rPr lang="en-US"/>
              <a:t> </a:t>
            </a:r>
            <a:r>
              <a:rPr lang="en-US" err="1"/>
              <a:t>zarządzanie</a:t>
            </a:r>
            <a:r>
              <a:rPr lang="en-US"/>
              <a:t> </a:t>
            </a:r>
            <a:r>
              <a:rPr lang="en-US" err="1"/>
              <a:t>podziałem</a:t>
            </a:r>
            <a:r>
              <a:rPr lang="en-US"/>
              <a:t> </a:t>
            </a:r>
            <a:r>
              <a:rPr lang="en-US" err="1"/>
              <a:t>prac</a:t>
            </a:r>
            <a:r>
              <a:rPr lang="en-US"/>
              <a:t> </a:t>
            </a:r>
            <a:r>
              <a:rPr lang="en-US" err="1"/>
              <a:t>nad</a:t>
            </a:r>
            <a:r>
              <a:rPr lang="en-US"/>
              <a:t> </a:t>
            </a:r>
            <a:r>
              <a:rPr lang="en-US" err="1"/>
              <a:t>projektem</a:t>
            </a:r>
            <a:r>
              <a:rPr lang="en-US"/>
              <a:t>.</a:t>
            </a:r>
            <a:endParaRPr lang="pl-PL"/>
          </a:p>
          <a:p>
            <a:r>
              <a:rPr lang="pl-PL">
                <a:cs typeface="Calibri"/>
              </a:rPr>
              <a:t>systemu kontroli wersji który pozwolił nam asynchroniczną pracę</a:t>
            </a:r>
          </a:p>
          <a:p>
            <a:r>
              <a:rPr lang="en-US" err="1">
                <a:cs typeface="Calibri"/>
              </a:rPr>
              <a:t>Czujniki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sygnały</a:t>
            </a:r>
            <a:r>
              <a:rPr lang="en-US">
                <a:cs typeface="Calibri"/>
              </a:rPr>
              <a:t> - </a:t>
            </a:r>
            <a:r>
              <a:rPr lang="en-US" err="1">
                <a:cs typeface="Calibri"/>
              </a:rPr>
              <a:t>postać</a:t>
            </a:r>
            <a:r>
              <a:rPr lang="en-US">
                <a:cs typeface="Calibri"/>
              </a:rPr>
              <a:t> analog read</a:t>
            </a:r>
          </a:p>
          <a:p>
            <a:r>
              <a:rPr lang="en-US">
                <a:cs typeface="Calibri"/>
              </a:rPr>
              <a:t>max I min </a:t>
            </a:r>
            <a:r>
              <a:rPr lang="en-US" err="1">
                <a:cs typeface="Calibri"/>
              </a:rPr>
              <a:t>ustalanie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/>
              <a:t>Implementacja</a:t>
            </a:r>
            <a:r>
              <a:rPr lang="en-US"/>
              <a:t> </a:t>
            </a:r>
            <a:r>
              <a:rPr lang="en-US" err="1"/>
              <a:t>wyświetlacza</a:t>
            </a:r>
            <a:r>
              <a:rPr lang="en-US"/>
              <a:t> &lt;&gt;</a:t>
            </a:r>
            <a:endParaRPr lang="en-US">
              <a:cs typeface="Calibri"/>
            </a:endParaRPr>
          </a:p>
          <a:p>
            <a:r>
              <a:rPr lang="en-US" err="1"/>
              <a:t>Zasilanie</a:t>
            </a:r>
            <a:r>
              <a:rPr lang="en-US"/>
              <a:t>: </a:t>
            </a:r>
            <a:r>
              <a:rPr lang="en-US" err="1"/>
              <a:t>uno</a:t>
            </a:r>
            <a:r>
              <a:rPr lang="en-US"/>
              <a:t>, </a:t>
            </a:r>
            <a:r>
              <a:rPr lang="en-US" err="1"/>
              <a:t>esp</a:t>
            </a:r>
            <a:r>
              <a:rPr lang="en-US"/>
              <a:t>, </a:t>
            </a:r>
            <a:r>
              <a:rPr lang="en-US" err="1"/>
              <a:t>pompka</a:t>
            </a:r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4421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Model-Fusion360. </a:t>
            </a:r>
            <a:endParaRPr lang="pl-PL"/>
          </a:p>
          <a:p>
            <a:r>
              <a:rPr lang="en-US"/>
              <a:t>(przygotowany do </a:t>
            </a:r>
            <a:r>
              <a:rPr lang="en-US" err="1"/>
              <a:t>druku</a:t>
            </a:r>
            <a:r>
              <a:rPr lang="en-US"/>
              <a:t>) - Cura </a:t>
            </a:r>
            <a:endParaRPr lang="pl-PL"/>
          </a:p>
          <a:p>
            <a:r>
              <a:rPr lang="en-US"/>
              <a:t>materiał PLA (</a:t>
            </a:r>
            <a:r>
              <a:rPr lang="en-US" err="1"/>
              <a:t>Polilaktyd</a:t>
            </a:r>
            <a:r>
              <a:rPr lang="en-US"/>
              <a:t>) dysza 0.8mm - dużo </a:t>
            </a:r>
            <a:r>
              <a:rPr lang="en-US" err="1"/>
              <a:t>jednak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była</a:t>
            </a:r>
            <a:r>
              <a:rPr lang="en-US"/>
              <a:t> </a:t>
            </a:r>
            <a:r>
              <a:rPr lang="en-US" err="1"/>
              <a:t>wymagana</a:t>
            </a:r>
            <a:r>
              <a:rPr lang="en-US"/>
              <a:t> </a:t>
            </a:r>
            <a:r>
              <a:rPr lang="en-US" err="1"/>
              <a:t>duża</a:t>
            </a:r>
            <a:r>
              <a:rPr lang="en-US"/>
              <a:t> dokładność - mniejszy czas </a:t>
            </a:r>
            <a:endParaRPr lang="pl-PL"/>
          </a:p>
          <a:p>
            <a:r>
              <a:rPr lang="en-US"/>
              <a:t>12 godzin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licząc</a:t>
            </a:r>
            <a:r>
              <a:rPr lang="en-US"/>
              <a:t> </a:t>
            </a:r>
            <a:r>
              <a:rPr lang="en-US" err="1"/>
              <a:t>nieudanych</a:t>
            </a:r>
            <a:r>
              <a:rPr lang="en-US"/>
              <a:t> druków</a:t>
            </a:r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842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Tutaj </a:t>
            </a:r>
            <a:r>
              <a:rPr lang="en-US" err="1">
                <a:cs typeface="Calibri"/>
              </a:rPr>
              <a:t>drukarka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wydrukowana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obudowa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902D5-63E9-4D90-A7AD-6319B862F133}" type="slidenum">
              <a:rPr lang="pl-PL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255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444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1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86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708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8195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8872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1314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218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854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091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476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313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38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763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073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835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7D162-D88A-4FD6-BEEE-7A2BD5421321}" type="datetimeFigureOut">
              <a:rPr lang="pl-PL" smtClean="0"/>
              <a:t>15.06.2020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94D41C-29FB-47FE-AC56-4A7BBA4304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534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0">
            <a:extLst>
              <a:ext uri="{FF2B5EF4-FFF2-40B4-BE49-F238E27FC236}">
                <a16:creationId xmlns:a16="http://schemas.microsoft.com/office/drawing/2014/main" xmlns="" id="{0ADFFC45-3DC9-4433-926F-043E879D9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32">
            <a:extLst>
              <a:ext uri="{FF2B5EF4-FFF2-40B4-BE49-F238E27FC236}">
                <a16:creationId xmlns:a16="http://schemas.microsoft.com/office/drawing/2014/main" xmlns="" id="{B5F26A87-0610-435F-AA13-BD658385C9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E6321436-5AAD-4FB6-BB0D-316D4540E8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34">
              <a:extLst>
                <a:ext uri="{FF2B5EF4-FFF2-40B4-BE49-F238E27FC236}">
                  <a16:creationId xmlns:a16="http://schemas.microsoft.com/office/drawing/2014/main" xmlns="" id="{94B0BD33-3D46-4F43-947A-825DFEF610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xmlns="" id="{92E26C27-E1F5-47DC-9F83-469D196C5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xmlns="" id="{95F944E7-2B4E-4AE2-B4DB-846FF8AE0B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xmlns="" id="{FF14952D-390F-46CC-B302-73DDD9C416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xmlns="" id="{867CDE55-B22A-40D0-882A-9452919EE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xmlns="" id="{8C409231-C942-4808-B529-DAC32A7DB0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8DC411-DC73-4AEB-A65D-54173A272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r>
              <a:rPr lang="pl-PL" dirty="0" err="1" smtClean="0"/>
              <a:t>Plantie</a:t>
            </a:r>
            <a:r>
              <a:rPr lang="pl-PL" dirty="0"/>
              <a:t/>
            </a:r>
            <a:br>
              <a:rPr lang="pl-PL" dirty="0"/>
            </a:br>
            <a:r>
              <a:rPr lang="pl-PL" sz="2800" dirty="0"/>
              <a:t>P</a:t>
            </a:r>
            <a:r>
              <a:rPr lang="pl-PL" sz="2800" dirty="0" smtClean="0"/>
              <a:t>rezentacja projektu</a:t>
            </a:r>
            <a:endParaRPr lang="pl-PL" sz="2800" dirty="0"/>
          </a:p>
        </p:txBody>
      </p:sp>
      <p:sp>
        <p:nvSpPr>
          <p:cNvPr id="48" name="Freeform: Shape 41">
            <a:extLst>
              <a:ext uri="{FF2B5EF4-FFF2-40B4-BE49-F238E27FC236}">
                <a16:creationId xmlns:a16="http://schemas.microsoft.com/office/drawing/2014/main" xmlns="" id="{69370F01-B8C9-4CE4-824C-92B2792E6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C97934F-31A6-4589-B4C1-1E7E9FED0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120" y="2510119"/>
            <a:ext cx="3602567" cy="1829292"/>
          </a:xfrm>
        </p:spPr>
        <p:txBody>
          <a:bodyPr anchor="ctr">
            <a:normAutofit/>
          </a:bodyPr>
          <a:lstStyle/>
          <a:p>
            <a:pPr algn="l"/>
            <a:r>
              <a:rPr lang="pl-PL">
                <a:solidFill>
                  <a:srgbClr val="FFFFFF"/>
                </a:solidFill>
              </a:rPr>
              <a:t>Autorzy:</a:t>
            </a:r>
          </a:p>
          <a:p>
            <a:pPr algn="l"/>
            <a:r>
              <a:rPr lang="pl-PL">
                <a:solidFill>
                  <a:srgbClr val="FFFFFF"/>
                </a:solidFill>
              </a:rPr>
              <a:t>Kamil Choiński</a:t>
            </a:r>
          </a:p>
          <a:p>
            <a:pPr algn="l"/>
            <a:r>
              <a:rPr lang="pl-PL">
                <a:solidFill>
                  <a:srgbClr val="FFFFFF"/>
                </a:solidFill>
              </a:rPr>
              <a:t>Oskar Stabla</a:t>
            </a:r>
          </a:p>
        </p:txBody>
      </p:sp>
      <p:pic>
        <p:nvPicPr>
          <p:cNvPr id="13" name="Obraz 5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xmlns="" id="{600B0522-1232-4D65-9EF4-52F8945A8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995" y="-571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311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4C56DEA6-89A4-4E3F-BFDD-46D46DD8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wewnątrz, stół, siedzi, elementy&#10;&#10;Opis wygenerowany przy bardzo wysokim poziomie pewności">
            <a:extLst>
              <a:ext uri="{FF2B5EF4-FFF2-40B4-BE49-F238E27FC236}">
                <a16:creationId xmlns:a16="http://schemas.microsoft.com/office/drawing/2014/main" xmlns="" id="{E1248CDF-6683-41A9-A0ED-2BA1BDAE4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67850" y="1490953"/>
            <a:ext cx="5174364" cy="3880773"/>
          </a:xfrm>
        </p:spPr>
      </p:pic>
      <p:pic>
        <p:nvPicPr>
          <p:cNvPr id="6" name="Obraz 6" descr="Obraz zawierający wewnątrz, stół, siedzi, biały&#10;&#10;Opis wygenerowany przy bardzo wysokim poziomie pewności">
            <a:extLst>
              <a:ext uri="{FF2B5EF4-FFF2-40B4-BE49-F238E27FC236}">
                <a16:creationId xmlns:a16="http://schemas.microsoft.com/office/drawing/2014/main" xmlns="" id="{7C3C3601-2DD2-4F37-A972-8104E0D3D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93674" y="1522844"/>
            <a:ext cx="5202381" cy="384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8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7D3346A5-80A3-4DF9-9128-4A74BE1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Łączenie w całość</a:t>
            </a:r>
          </a:p>
        </p:txBody>
      </p:sp>
      <p:pic>
        <p:nvPicPr>
          <p:cNvPr id="4" name="Obraz 4" descr="Obraz zawierający sprzęt elektroniczny, obwód&#10;&#10;Opis wygenerowany przy bardzo wysokim poziomie pewności">
            <a:extLst>
              <a:ext uri="{FF2B5EF4-FFF2-40B4-BE49-F238E27FC236}">
                <a16:creationId xmlns:a16="http://schemas.microsoft.com/office/drawing/2014/main" xmlns="" id="{0E9DB257-090C-494D-A585-DDBEEDDA4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8022" y="1770805"/>
            <a:ext cx="5441064" cy="4083973"/>
          </a:xfrm>
        </p:spPr>
      </p:pic>
      <p:pic>
        <p:nvPicPr>
          <p:cNvPr id="6" name="Obraz 6" descr="Obraz zawierający klawiatura&#10;&#10;Opis wygenerowany przy bardzo wysokim poziomie pewności">
            <a:extLst>
              <a:ext uri="{FF2B5EF4-FFF2-40B4-BE49-F238E27FC236}">
                <a16:creationId xmlns:a16="http://schemas.microsoft.com/office/drawing/2014/main" xmlns="" id="{A29BA237-FEF9-40F3-95E8-44D9FC7A4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87" y="1765952"/>
            <a:ext cx="5611193" cy="42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673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65AC7D1-EAA9-48F5-B509-60A7F50B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D6320AF9-619A-4175-865B-5663E1AEF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63B6EC6-D752-4EE7-908B-F8F19E8C7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EFECD4E8-AD3E-4228-82A2-9461958EA9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xmlns="" id="{7E018740-5C2B-4A41-AC1A-7E68D1EC19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xmlns="" id="{166F75A4-C475-4941-8EE2-B80A06A2C1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A032553A-72E8-4B0D-8405-FF9771C9AF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xmlns="" id="{765800AC-C3B9-498E-87BC-29FAE4C76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xmlns="" id="{1F9D6ACB-2FF4-49F9-978A-E0D5327FC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A5EC319D-0FEA-4B95-A3EA-01E35672C9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xmlns="" id="{52A4A47E-D818-4EEB-91D1-CE31263B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Część software'u</a:t>
            </a:r>
          </a:p>
        </p:txBody>
      </p:sp>
      <p:pic>
        <p:nvPicPr>
          <p:cNvPr id="4" name="Obraz 4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xmlns="" id="{B9363BD9-7024-48FC-AD11-E1C80E5F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D628B206-66EC-4D5B-B655-E874274E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Technologie</a:t>
            </a:r>
          </a:p>
          <a:p>
            <a:r>
              <a:rPr lang="en-US" err="1">
                <a:solidFill>
                  <a:srgbClr val="FFFFFF"/>
                </a:solidFill>
              </a:rPr>
              <a:t>Serwer</a:t>
            </a:r>
            <a:endParaRPr lang="en-US">
              <a:solidFill>
                <a:srgbClr val="FFFFFF"/>
              </a:solidFill>
            </a:endParaRPr>
          </a:p>
          <a:p>
            <a:r>
              <a:rPr lang="en-US" err="1">
                <a:solidFill>
                  <a:srgbClr val="FFFFFF"/>
                </a:solidFill>
              </a:rPr>
              <a:t>Komunikacja</a:t>
            </a:r>
          </a:p>
          <a:p>
            <a:r>
              <a:rPr lang="en-US">
                <a:solidFill>
                  <a:srgbClr val="FFFFFF"/>
                </a:solidFill>
              </a:rPr>
              <a:t>Front-end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898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24CC7B2-862A-49A6-9C45-632C7EEE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Wykorzystane technologie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CD4766BA-6689-47D7-A74B-AFA57F54A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/>
              <a:t>HTML</a:t>
            </a:r>
          </a:p>
          <a:p>
            <a:r>
              <a:rPr lang="pl-PL" sz="2400"/>
              <a:t>CSS</a:t>
            </a:r>
          </a:p>
          <a:p>
            <a:r>
              <a:rPr lang="pl-PL" sz="2400"/>
              <a:t>JavaScript</a:t>
            </a:r>
          </a:p>
          <a:p>
            <a:r>
              <a:rPr lang="pl-PL" sz="2400"/>
              <a:t>Node.js</a:t>
            </a:r>
          </a:p>
          <a:p>
            <a:r>
              <a:rPr lang="pl-PL" sz="2400" noProof="1"/>
              <a:t>SQLite</a:t>
            </a:r>
          </a:p>
          <a:p>
            <a:endParaRPr lang="pl-PL"/>
          </a:p>
        </p:txBody>
      </p:sp>
      <p:pic>
        <p:nvPicPr>
          <p:cNvPr id="20" name="Obraz 20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xmlns="" id="{7377BDC0-EB15-4E5F-BF03-39E89A83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310" y="1938257"/>
            <a:ext cx="6345381" cy="29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612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1FDC94AA-2DF9-45FB-93D3-B3247916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Serwer/</a:t>
            </a:r>
            <a:r>
              <a:rPr lang="pl-PL" noProof="1"/>
              <a:t>api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EBE01C8C-925E-4D70-A6CE-E9E894C36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/>
              <a:t>Wszystko w lokalnej sieci</a:t>
            </a:r>
          </a:p>
          <a:p>
            <a:r>
              <a:rPr lang="pl-PL" sz="2400"/>
              <a:t>Obsługa zapytań</a:t>
            </a:r>
            <a:endParaRPr lang="pl-PL"/>
          </a:p>
          <a:p>
            <a:r>
              <a:rPr lang="pl-PL" sz="2400"/>
              <a:t>Obiektowa baza danych</a:t>
            </a:r>
          </a:p>
          <a:p>
            <a:r>
              <a:rPr lang="pl-PL" sz="2400" noProof="1"/>
              <a:t>Socket server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442739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248E06C-3B09-40F7-B351-C64D5D13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Komunikacja ESP-Serwer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D9A3FFDB-C914-45F1-B943-2C473B3D9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/>
              <a:t>Gwarancja pełnych danych</a:t>
            </a:r>
          </a:p>
          <a:p>
            <a:r>
              <a:rPr lang="pl-PL" sz="2400"/>
              <a:t>Minimalne opóźnienie</a:t>
            </a:r>
          </a:p>
          <a:p>
            <a:r>
              <a:rPr lang="pl-PL" sz="2400"/>
              <a:t>Możliwość </a:t>
            </a:r>
            <a:r>
              <a:rPr lang="pl-PL" sz="2400" noProof="1"/>
              <a:t>podłączenia wielu urządzeń</a:t>
            </a:r>
            <a:endParaRPr lang="pl-PL" sz="2400"/>
          </a:p>
          <a:p>
            <a:endParaRPr lang="pl-PL" sz="2400"/>
          </a:p>
        </p:txBody>
      </p:sp>
      <p:pic>
        <p:nvPicPr>
          <p:cNvPr id="4" name="Obraz 4" descr="Obraz zawierający rysunek, talerz&#10;&#10;Opis wygenerowany przy bardzo wysokim poziomie pewności">
            <a:extLst>
              <a:ext uri="{FF2B5EF4-FFF2-40B4-BE49-F238E27FC236}">
                <a16:creationId xmlns:a16="http://schemas.microsoft.com/office/drawing/2014/main" xmlns="" id="{5E96DDDC-8572-4F9E-8D0B-CFFFADC5B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4344924"/>
            <a:ext cx="6121400" cy="16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7138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2A55EFA6-02BC-43FA-9FA5-A6D2E661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Panel operatorski</a:t>
            </a:r>
          </a:p>
        </p:txBody>
      </p:sp>
      <p:pic>
        <p:nvPicPr>
          <p:cNvPr id="35" name="Obraz 5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xmlns="" id="{0AD9B614-94CB-43E2-82C5-40887CE38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995" y="-571500"/>
            <a:ext cx="1905000" cy="1905000"/>
          </a:xfrm>
          <a:prstGeom prst="rect">
            <a:avLst/>
          </a:prstGeom>
        </p:spPr>
      </p:pic>
      <p:pic>
        <p:nvPicPr>
          <p:cNvPr id="36" name="Obraz 36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xmlns="" id="{B7E8BF67-A22F-4D0E-A400-6B881EEF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11" y="1329747"/>
            <a:ext cx="10633910" cy="5221188"/>
          </a:xfrm>
          <a:prstGeom prst="rect">
            <a:avLst/>
          </a:prstGeom>
        </p:spPr>
      </p:pic>
      <p:sp>
        <p:nvSpPr>
          <p:cNvPr id="39" name="Symbol zastępczy zawartości 38">
            <a:extLst>
              <a:ext uri="{FF2B5EF4-FFF2-40B4-BE49-F238E27FC236}">
                <a16:creationId xmlns:a16="http://schemas.microsoft.com/office/drawing/2014/main" xmlns="" id="{75209816-F609-4101-B0E2-81D19DC6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91009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6824A36-35AA-44A5-9C82-F616937C9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Wizualizacja parametrów</a:t>
            </a:r>
          </a:p>
        </p:txBody>
      </p:sp>
      <p:pic>
        <p:nvPicPr>
          <p:cNvPr id="4" name="Obraz 4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xmlns="" id="{D40E2409-CEFF-4910-AA2D-FC5D2E08A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532" y="1373189"/>
            <a:ext cx="9911472" cy="5315873"/>
          </a:xfrm>
        </p:spPr>
      </p:pic>
    </p:spTree>
    <p:extLst>
      <p:ext uri="{BB962C8B-B14F-4D97-AF65-F5344CB8AC3E}">
        <p14:creationId xmlns:p14="http://schemas.microsoft.com/office/powerpoint/2010/main" val="372449157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7A866E0-716C-4555-9E95-4BC34114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Problemy software'u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3ED10CA5-5B04-44F8-B777-5AC1903BA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/>
              <a:t>Pierwszy większy projekt (GitHub 91 </a:t>
            </a:r>
            <a:r>
              <a:rPr lang="pl-PL" sz="2400" err="1"/>
              <a:t>commitów</a:t>
            </a:r>
            <a:r>
              <a:rPr lang="pl-PL" sz="2400"/>
              <a:t>)</a:t>
            </a:r>
          </a:p>
          <a:p>
            <a:r>
              <a:rPr lang="pl-PL" sz="2400"/>
              <a:t>Oswojenie się ze środowiskiem i technologiami</a:t>
            </a:r>
          </a:p>
          <a:p>
            <a:r>
              <a:rPr lang="pl-PL" sz="2400"/>
              <a:t>Wymagana sieć lokalna z dostępem do </a:t>
            </a:r>
            <a:r>
              <a:rPr lang="pl-PL" sz="2400" err="1"/>
              <a:t>internetu</a:t>
            </a:r>
          </a:p>
          <a:p>
            <a:r>
              <a:rPr lang="en-US" sz="2400" err="1"/>
              <a:t>Wrzucenie</a:t>
            </a:r>
            <a:r>
              <a:rPr lang="en-US" sz="2400"/>
              <a:t> </a:t>
            </a:r>
            <a:r>
              <a:rPr lang="en-US" sz="2400" err="1"/>
              <a:t>komunikacji</a:t>
            </a:r>
            <a:r>
              <a:rPr lang="en-US" sz="2400"/>
              <a:t> do </a:t>
            </a:r>
            <a:r>
              <a:rPr lang="en-US" sz="2400" err="1"/>
              <a:t>serwera</a:t>
            </a:r>
            <a:endParaRPr lang="pl-PL" sz="2400" err="1">
              <a:ea typeface="+mn-lt"/>
              <a:cs typeface="+mn-lt"/>
            </a:endParaRPr>
          </a:p>
          <a:p>
            <a:endParaRPr lang="en-US" sz="2400"/>
          </a:p>
          <a:p>
            <a:endParaRPr lang="pl-PL" sz="2400"/>
          </a:p>
          <a:p>
            <a:endParaRPr lang="pl-PL" sz="2400"/>
          </a:p>
          <a:p>
            <a:endParaRPr lang="pl-PL" sz="2400"/>
          </a:p>
          <a:p>
            <a:endParaRPr lang="pl-PL" sz="2400"/>
          </a:p>
          <a:p>
            <a:pPr marL="0" indent="0">
              <a:buNone/>
            </a:pPr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95741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A168F61-7D6F-4DD9-9718-75239956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Problemy hardware'u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66CC80C4-F89F-4093-B2FF-0B432DAC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Wgrywanie programów do ESP8266</a:t>
            </a:r>
          </a:p>
          <a:p>
            <a:r>
              <a:rPr lang="en-US" sz="2400">
                <a:ea typeface="+mn-lt"/>
                <a:cs typeface="+mn-lt"/>
              </a:rPr>
              <a:t>Pierwsza styczność z Projektowaniem 3D</a:t>
            </a:r>
          </a:p>
          <a:p>
            <a:r>
              <a:rPr lang="en-US" sz="2400">
                <a:ea typeface="+mn-lt"/>
                <a:cs typeface="+mn-lt"/>
              </a:rPr>
              <a:t>Zasilanie: 2x5V + 9V</a:t>
            </a:r>
          </a:p>
          <a:p>
            <a:r>
              <a:rPr lang="en-US" sz="2400">
                <a:ea typeface="+mn-lt"/>
                <a:cs typeface="+mn-lt"/>
              </a:rPr>
              <a:t>Oporne końcowe testowanie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869117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C6AB38D-7E4A-4E38-8173-4C2DD530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Jak to się zaczęło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1DFA32FF-F3B8-4FCD-B67A-391660A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/>
              <a:t>Śmierć towarzysza</a:t>
            </a:r>
          </a:p>
          <a:p>
            <a:r>
              <a:rPr lang="pl-PL" sz="2400"/>
              <a:t>Frustracja</a:t>
            </a:r>
          </a:p>
          <a:p>
            <a:r>
              <a:rPr lang="pl-PL" sz="2400"/>
              <a:t>Koncept</a:t>
            </a:r>
          </a:p>
        </p:txBody>
      </p:sp>
      <p:pic>
        <p:nvPicPr>
          <p:cNvPr id="4" name="Obraz 4" descr="Obraz zawierający stół, wewnątrz, siedzi, kubek&#10;&#10;Opis wygenerowany przy bardzo wysokim poziomie pewności">
            <a:extLst>
              <a:ext uri="{FF2B5EF4-FFF2-40B4-BE49-F238E27FC236}">
                <a16:creationId xmlns:a16="http://schemas.microsoft.com/office/drawing/2014/main" xmlns="" id="{B9C736FD-F7C8-498E-A376-3CA4ACFC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34002" y="1242392"/>
            <a:ext cx="6140725" cy="46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70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Przyszłość projektu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/>
              <a:buChar char=""/>
            </a:pPr>
            <a:r>
              <a:rPr lang="pl-PL" sz="2400">
                <a:ea typeface="+mn-lt"/>
                <a:cs typeface="+mn-lt"/>
              </a:rPr>
              <a:t>Szerokie możliwości</a:t>
            </a:r>
          </a:p>
          <a:p>
            <a:pPr>
              <a:buFont typeface="Wingdings 3"/>
              <a:buChar char=""/>
            </a:pPr>
            <a:r>
              <a:rPr lang="pl-PL" sz="2400">
                <a:ea typeface="+mn-lt"/>
                <a:cs typeface="+mn-lt"/>
              </a:rPr>
              <a:t>Prosta obsługa</a:t>
            </a:r>
            <a:endParaRPr lang="en-US" sz="24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pl-PL" sz="2400">
                <a:ea typeface="+mn-lt"/>
                <a:cs typeface="+mn-lt"/>
              </a:rPr>
              <a:t>Tanie materiały</a:t>
            </a:r>
            <a:endParaRPr lang="en-US" sz="24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pl-PL" sz="2400">
                <a:ea typeface="+mn-lt"/>
                <a:cs typeface="+mn-lt"/>
              </a:rPr>
              <a:t>Łatwa modyfikacja </a:t>
            </a:r>
            <a:endParaRPr lang="pl-PL"/>
          </a:p>
          <a:p>
            <a:endParaRPr lang="pl-PL" sz="2400"/>
          </a:p>
          <a:p>
            <a:endParaRPr lang="pl-PL" sz="2400"/>
          </a:p>
          <a:p>
            <a:endParaRPr lang="pl-PL"/>
          </a:p>
        </p:txBody>
      </p:sp>
      <p:pic>
        <p:nvPicPr>
          <p:cNvPr id="3074" name="Picture 2" descr="https://thumbs.dreamstime.com/z/smart-farming-hi-tech-agriculture-conceptual-picture-ai-smart-farming-hi-tech-agriculture-conceptual-picture-ai-automatic-1305065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974" y="1630491"/>
            <a:ext cx="6205072" cy="441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5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xmlns="" id="{D09085D4-D570-453E-AEFD-5325D1EC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995" y="-571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16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Dziękujemy za uwagę i zapoznanie się </a:t>
            </a:r>
            <a:br>
              <a:rPr lang="pl-PL"/>
            </a:br>
            <a:r>
              <a:rPr lang="pl-PL"/>
              <a:t>z naszym projektem</a:t>
            </a:r>
          </a:p>
        </p:txBody>
      </p:sp>
      <p:pic>
        <p:nvPicPr>
          <p:cNvPr id="8" name="Obraz 8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xmlns="" id="{88FFCD5B-48AB-4822-9FCB-9438E1ED6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603" y="4690404"/>
            <a:ext cx="2532530" cy="2532531"/>
          </a:xfrm>
        </p:spPr>
      </p:pic>
      <p:pic>
        <p:nvPicPr>
          <p:cNvPr id="5" name="Obraz 5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xmlns="" id="{C114C884-4912-4E4A-9B2A-0FD25919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995" y="-571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72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Koncept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/>
              <a:t>Przeznaczony dla zapracowanych ludzi</a:t>
            </a:r>
          </a:p>
          <a:p>
            <a:r>
              <a:rPr lang="pl-PL" sz="2400"/>
              <a:t>Tani w produkcji i łatwy w implementacji</a:t>
            </a:r>
          </a:p>
          <a:p>
            <a:r>
              <a:rPr lang="pl-PL" sz="2400"/>
              <a:t>Prosta instalacja środowiska </a:t>
            </a:r>
            <a:endParaRPr lang="pl-PL"/>
          </a:p>
          <a:p>
            <a:pPr algn="just"/>
            <a:r>
              <a:rPr lang="pl-PL" sz="2400"/>
              <a:t>Mało potrzebnego oprogramowania</a:t>
            </a:r>
          </a:p>
          <a:p>
            <a:pPr algn="just"/>
            <a:endParaRPr lang="pl-PL" sz="2400"/>
          </a:p>
          <a:p>
            <a:pPr algn="just"/>
            <a:endParaRPr lang="pl-PL" sz="2400"/>
          </a:p>
          <a:p>
            <a:pPr algn="just"/>
            <a:endParaRPr lang="pl-PL" sz="2400"/>
          </a:p>
          <a:p>
            <a:endParaRPr lang="pl-PL" sz="2400"/>
          </a:p>
        </p:txBody>
      </p:sp>
      <p:pic>
        <p:nvPicPr>
          <p:cNvPr id="5" name="Obraz 5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xmlns="" id="{9B0FB9F7-CA30-4A70-8A37-A3EC150E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995" y="-571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135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Funkcjonalność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l-PL" sz="2400"/>
          </a:p>
          <a:p>
            <a:r>
              <a:rPr lang="pl-PL" sz="2400"/>
              <a:t>Bezprzewodowe połączenie z urządzeniem</a:t>
            </a:r>
            <a:endParaRPr lang="pl-PL"/>
          </a:p>
          <a:p>
            <a:r>
              <a:rPr lang="pl-PL" sz="2400">
                <a:ea typeface="+mn-lt"/>
                <a:cs typeface="+mn-lt"/>
              </a:rPr>
              <a:t>Monitorowanie wybranych parametrów</a:t>
            </a:r>
            <a:endParaRPr lang="pl-PL" sz="2400"/>
          </a:p>
          <a:p>
            <a:r>
              <a:rPr lang="pl-PL" sz="2400"/>
              <a:t>Zapis pomiarów do bazy danych</a:t>
            </a:r>
          </a:p>
          <a:p>
            <a:r>
              <a:rPr lang="pl-PL" sz="2400"/>
              <a:t>Graficzne przedstawienie w postaci wykresu</a:t>
            </a:r>
          </a:p>
          <a:p>
            <a:r>
              <a:rPr lang="pl-PL" sz="2400"/>
              <a:t>Łatwa możliwość modyfikacji </a:t>
            </a:r>
          </a:p>
          <a:p>
            <a:endParaRPr lang="pl-PL" sz="2400"/>
          </a:p>
        </p:txBody>
      </p:sp>
      <p:pic>
        <p:nvPicPr>
          <p:cNvPr id="5" name="Obraz 5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xmlns="" id="{E06AAC39-9C28-4BCC-8BCA-481F0FBE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995" y="-571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28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xmlns="" id="{3CACFB8C-CE2B-49FB-B32F-01CABA6B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7214" y="493024"/>
            <a:ext cx="8381691" cy="5990077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70C5E63-EF37-49B1-8C87-A8553277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Schemat blokowy</a:t>
            </a:r>
          </a:p>
        </p:txBody>
      </p:sp>
    </p:spTree>
    <p:extLst>
      <p:ext uri="{BB962C8B-B14F-4D97-AF65-F5344CB8AC3E}">
        <p14:creationId xmlns:p14="http://schemas.microsoft.com/office/powerpoint/2010/main" val="38900328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72">
            <a:extLst>
              <a:ext uri="{FF2B5EF4-FFF2-40B4-BE49-F238E27FC236}">
                <a16:creationId xmlns:a16="http://schemas.microsoft.com/office/drawing/2014/main" xmlns="" id="{A65AC7D1-EAA9-48F5-B509-60A7F50B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74">
            <a:extLst>
              <a:ext uri="{FF2B5EF4-FFF2-40B4-BE49-F238E27FC236}">
                <a16:creationId xmlns:a16="http://schemas.microsoft.com/office/drawing/2014/main" xmlns="" id="{D6320AF9-619A-4175-865B-5663E1AEF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6">
            <a:extLst>
              <a:ext uri="{FF2B5EF4-FFF2-40B4-BE49-F238E27FC236}">
                <a16:creationId xmlns:a16="http://schemas.microsoft.com/office/drawing/2014/main" xmlns="" id="{063B6EC6-D752-4EE7-908B-F8F19E8C7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8">
            <a:extLst>
              <a:ext uri="{FF2B5EF4-FFF2-40B4-BE49-F238E27FC236}">
                <a16:creationId xmlns:a16="http://schemas.microsoft.com/office/drawing/2014/main" xmlns="" id="{EFECD4E8-AD3E-4228-82A2-9461958EA9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xmlns="" id="{7E018740-5C2B-4A41-AC1A-7E68D1EC19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xmlns="" id="{166F75A4-C475-4941-8EE2-B80A06A2C1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xmlns="" id="{A032553A-72E8-4B0D-8405-FF9771C9AF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xmlns="" id="{765800AC-C3B9-498E-87BC-29FAE4C76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xmlns="" id="{1F9D6ACB-2FF4-49F9-978A-E0D5327FC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xmlns="" id="{A5EC319D-0FEA-4B95-A3EA-01E35672C9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32EBB13-11E9-454E-A5C9-D5485CDF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Część Hardware</a:t>
            </a:r>
            <a:endParaRPr lang="pl-PL">
              <a:solidFill>
                <a:srgbClr val="FFFFFF"/>
              </a:solidFill>
            </a:endParaRPr>
          </a:p>
        </p:txBody>
      </p:sp>
      <p:pic>
        <p:nvPicPr>
          <p:cNvPr id="66" name="Obraz 66" descr="Obraz zawierający pomieszczenie&#10;&#10;Opis wygenerowany przy bardzo wysokim poziomie pewności">
            <a:extLst>
              <a:ext uri="{FF2B5EF4-FFF2-40B4-BE49-F238E27FC236}">
                <a16:creationId xmlns:a16="http://schemas.microsoft.com/office/drawing/2014/main" xmlns="" id="{C3FE1E55-CBF4-4B3C-8874-0CA190F9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74" name="Content Placeholder 69">
            <a:extLst>
              <a:ext uri="{FF2B5EF4-FFF2-40B4-BE49-F238E27FC236}">
                <a16:creationId xmlns:a16="http://schemas.microsoft.com/office/drawing/2014/main" xmlns="" id="{43CCB552-0E85-4AB6-97A6-15B0AE324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Początki</a:t>
            </a:r>
            <a:endParaRPr lang="en-US">
              <a:solidFill>
                <a:srgbClr val="FFFFFF"/>
              </a:solidFill>
            </a:endParaRPr>
          </a:p>
          <a:p>
            <a:r>
              <a:rPr lang="en-US" err="1">
                <a:solidFill>
                  <a:srgbClr val="FFFFFF"/>
                </a:solidFill>
              </a:rPr>
              <a:t>Obudowa</a:t>
            </a:r>
            <a:endParaRPr lang="en-US">
              <a:solidFill>
                <a:srgbClr val="FFFFFF"/>
              </a:solidFill>
            </a:endParaRPr>
          </a:p>
          <a:p>
            <a:r>
              <a:rPr lang="en-US" err="1">
                <a:solidFill>
                  <a:srgbClr val="FFFFFF"/>
                </a:solidFill>
              </a:rPr>
              <a:t>Składanie</a:t>
            </a:r>
          </a:p>
          <a:p>
            <a:r>
              <a:rPr lang="en-US" err="1">
                <a:solidFill>
                  <a:srgbClr val="FFFFFF"/>
                </a:solidFill>
              </a:rPr>
              <a:t>Problemy</a:t>
            </a:r>
          </a:p>
        </p:txBody>
      </p:sp>
    </p:spTree>
    <p:extLst>
      <p:ext uri="{BB962C8B-B14F-4D97-AF65-F5344CB8AC3E}">
        <p14:creationId xmlns:p14="http://schemas.microsoft.com/office/powerpoint/2010/main" val="25628450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xmlns="" id="{9E1AF30A-9061-4E48-AE76-895CEB7BF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121" y="417225"/>
            <a:ext cx="8660639" cy="6120591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350E4071-35CB-4542-BB81-77524E4B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Schemat elektryczny</a:t>
            </a:r>
          </a:p>
        </p:txBody>
      </p:sp>
    </p:spTree>
    <p:extLst>
      <p:ext uri="{BB962C8B-B14F-4D97-AF65-F5344CB8AC3E}">
        <p14:creationId xmlns:p14="http://schemas.microsoft.com/office/powerpoint/2010/main" val="16998400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5C0A3D1-2860-4045-87AC-7A0905FA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pl-PL"/>
              <a:t>Początki projektu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03D2534-07D7-4914-970D-E3256FB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Trello (zarządzanie planami)</a:t>
            </a:r>
          </a:p>
          <a:p>
            <a:r>
              <a:rPr lang="en-US" sz="2000"/>
              <a:t>GitHub (zarządanie projektem)</a:t>
            </a:r>
          </a:p>
          <a:p>
            <a:r>
              <a:rPr lang="en-US" sz="2000"/>
              <a:t>ArduinoIDE</a:t>
            </a:r>
          </a:p>
          <a:p>
            <a:r>
              <a:rPr lang="en-US" sz="2000" err="1"/>
              <a:t>Komunikacja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 err="1"/>
              <a:t>płytka</a:t>
            </a:r>
            <a:r>
              <a:rPr lang="en-US" sz="2000"/>
              <a:t> </a:t>
            </a:r>
            <a:r>
              <a:rPr lang="en-US" sz="2000" err="1"/>
              <a:t>rozwojowa</a:t>
            </a:r>
            <a:r>
              <a:rPr lang="en-US" sz="2000"/>
              <a:t> UNO – ESP8266</a:t>
            </a:r>
            <a:endParaRPr lang="pl-PL" sz="2000"/>
          </a:p>
          <a:p>
            <a:r>
              <a:rPr lang="en-US" sz="2000" err="1"/>
              <a:t>Wyświetlacz</a:t>
            </a:r>
            <a:endParaRPr lang="en-US" sz="2000"/>
          </a:p>
          <a:p>
            <a:r>
              <a:rPr lang="en-US" sz="2000" err="1"/>
              <a:t>Testowe</a:t>
            </a:r>
            <a:r>
              <a:rPr lang="en-US" sz="2000"/>
              <a:t> </a:t>
            </a:r>
            <a:r>
              <a:rPr lang="en-US" sz="2000" err="1"/>
              <a:t>pomiary</a:t>
            </a:r>
            <a:r>
              <a:rPr lang="en-US" sz="2000"/>
              <a:t>, </a:t>
            </a:r>
            <a:r>
              <a:rPr lang="en-US" sz="2000" err="1"/>
              <a:t>czujniki</a:t>
            </a:r>
            <a:r>
              <a:rPr lang="en-US" sz="2000"/>
              <a:t> </a:t>
            </a:r>
          </a:p>
        </p:txBody>
      </p:sp>
      <p:pic>
        <p:nvPicPr>
          <p:cNvPr id="4" name="Obraz 4" descr="Obraz zawierający obwód&#10;&#10;Opis wygenerowany przy bardzo wysokim poziomie pewności">
            <a:extLst>
              <a:ext uri="{FF2B5EF4-FFF2-40B4-BE49-F238E27FC236}">
                <a16:creationId xmlns:a16="http://schemas.microsoft.com/office/drawing/2014/main" xmlns="" id="{E3969041-1EB8-4133-9291-5AE478F00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4" r="29607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xmlns="" id="{3BCB5F6A-9EB0-40B0-9D13-3023E9A205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5275065-7BFE-4B49-AB29-7AB93DE9C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21" y="924450"/>
            <a:ext cx="12181304" cy="55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90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73E88B1-3B51-4A2A-8E6D-580A4BC9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Projekt obudowy</a:t>
            </a:r>
          </a:p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C196C90B-108D-404E-A82C-A8E329DD1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Fusion360</a:t>
            </a:r>
          </a:p>
          <a:p>
            <a:r>
              <a:rPr lang="pl-PL" err="1"/>
              <a:t>Ultimaker</a:t>
            </a:r>
            <a:r>
              <a:rPr lang="pl-PL"/>
              <a:t> </a:t>
            </a:r>
            <a:r>
              <a:rPr lang="pl-PL" err="1"/>
              <a:t>Cura</a:t>
            </a:r>
          </a:p>
        </p:txBody>
      </p:sp>
      <p:pic>
        <p:nvPicPr>
          <p:cNvPr id="4" name="Obraz 4" descr="Obraz zawierający stół&#10;&#10;Opis wygenerowany przy bardzo wysokim poziomie pewności">
            <a:extLst>
              <a:ext uri="{FF2B5EF4-FFF2-40B4-BE49-F238E27FC236}">
                <a16:creationId xmlns:a16="http://schemas.microsoft.com/office/drawing/2014/main" xmlns="" id="{E37AFE2D-1C61-4E73-955F-17E40CE2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08" y="3095892"/>
            <a:ext cx="2743200" cy="364494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0BABB3D6-DAFB-47DD-98C4-CA9270A56A0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635" y="717407"/>
            <a:ext cx="6640403" cy="54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36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Panoramiczny</PresentationFormat>
  <Paragraphs>161</Paragraphs>
  <Slides>21</Slides>
  <Notes>19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Wingdings 3</vt:lpstr>
      <vt:lpstr>Facet</vt:lpstr>
      <vt:lpstr>Plantie Prezentacja projektu</vt:lpstr>
      <vt:lpstr>Jak to się zaczęło</vt:lpstr>
      <vt:lpstr>Koncept</vt:lpstr>
      <vt:lpstr>Funkcjonalność</vt:lpstr>
      <vt:lpstr>Schemat blokowy</vt:lpstr>
      <vt:lpstr>Część Hardware</vt:lpstr>
      <vt:lpstr>Schemat elektryczny</vt:lpstr>
      <vt:lpstr>Początki projektu</vt:lpstr>
      <vt:lpstr>Projekt obudowy </vt:lpstr>
      <vt:lpstr>Prezentacja programu PowerPoint</vt:lpstr>
      <vt:lpstr>Łączenie w całość</vt:lpstr>
      <vt:lpstr>Część software'u</vt:lpstr>
      <vt:lpstr>Wykorzystane technologie</vt:lpstr>
      <vt:lpstr>Serwer/api</vt:lpstr>
      <vt:lpstr>Komunikacja ESP-Serwer</vt:lpstr>
      <vt:lpstr>Panel operatorski</vt:lpstr>
      <vt:lpstr>Wizualizacja parametrów</vt:lpstr>
      <vt:lpstr>Problemy software'u</vt:lpstr>
      <vt:lpstr>Problemy hardware'u</vt:lpstr>
      <vt:lpstr>Przyszłość projektu</vt:lpstr>
      <vt:lpstr>Dziękujemy za uwagę i zapoznanie się  z naszym projektem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Plantie™</dc:title>
  <dc:creator>Choinski, Kamil</dc:creator>
  <cp:lastModifiedBy>Kamil Choiński</cp:lastModifiedBy>
  <cp:revision>5</cp:revision>
  <dcterms:created xsi:type="dcterms:W3CDTF">2019-12-16T08:28:43Z</dcterms:created>
  <dcterms:modified xsi:type="dcterms:W3CDTF">2020-06-15T16:24:58Z</dcterms:modified>
</cp:coreProperties>
</file>